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5"/>
  </p:handoutMasterIdLst>
  <p:sldIdLst>
    <p:sldId id="256" r:id="rId2"/>
    <p:sldId id="261" r:id="rId3"/>
    <p:sldId id="258" r:id="rId4"/>
    <p:sldId id="260" r:id="rId5"/>
    <p:sldId id="274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78" r:id="rId16"/>
    <p:sldId id="277" r:id="rId17"/>
    <p:sldId id="279" r:id="rId18"/>
    <p:sldId id="271" r:id="rId19"/>
    <p:sldId id="280" r:id="rId20"/>
    <p:sldId id="281" r:id="rId21"/>
    <p:sldId id="272" r:id="rId22"/>
    <p:sldId id="283" r:id="rId23"/>
    <p:sldId id="259" r:id="rId24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53" d="100"/>
          <a:sy n="53" d="100"/>
        </p:scale>
        <p:origin x="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4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FB0DD-FCC5-4C1C-8066-CFD695BAF3C3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275D1-8860-4B91-BC2F-3323EFD8A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354F209-4A64-4AB8-B05F-ADE940D29AA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350" y="5575610"/>
            <a:ext cx="1163782" cy="9809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4D9D8-E5A9-4E0E-A101-91D54EBCD6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7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0CF43-8862-417C-90B0-2C1089A236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37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B1BE6-977B-45CA-B92F-7C0DA5C458FE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45" y="5819193"/>
            <a:ext cx="1017955" cy="8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0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AD743-831A-45DB-B665-DA1971E23A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92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972C-385F-462A-8EF6-CF2B9EFE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43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7E5D9-911F-427C-BE74-43BE0037F2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10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6EEC-76CF-4C6E-87CA-AFFA2E547A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39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2DA87-02A3-4492-991D-840A4A9495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72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9FF67-A0A1-4F3C-8FF4-84559A51BF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95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A9ED9-5A4F-48A7-B35E-55ED85FC50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27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GB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GB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08E96AD0-EEE5-46D9-AA83-C380B0810A3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jjfull@essex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jfull@essex.ac.uk" TargetMode="Externa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/>
              <a:t>Is it all about the dollar? </a:t>
            </a:r>
            <a:br>
              <a:rPr lang="en-GB" sz="3600" dirty="0"/>
            </a:br>
            <a:r>
              <a:rPr lang="en-GB" sz="2800" dirty="0">
                <a:solidFill>
                  <a:schemeClr val="bg2">
                    <a:lumMod val="75000"/>
                  </a:schemeClr>
                </a:solidFill>
              </a:rPr>
              <a:t>Teacher Supply in England, evidence from the LFS, SWC and the DLHE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6477000" cy="1567408"/>
          </a:xfrm>
        </p:spPr>
        <p:txBody>
          <a:bodyPr/>
          <a:lstStyle/>
          <a:p>
            <a:r>
              <a:rPr lang="en-GB" dirty="0"/>
              <a:t>Joshua J. Fullard</a:t>
            </a:r>
          </a:p>
          <a:p>
            <a:r>
              <a:rPr lang="en-GB" sz="2000" dirty="0">
                <a:hlinkClick r:id="rId2"/>
              </a:rPr>
              <a:t>jjfull@essex.ac.uk</a:t>
            </a:r>
            <a:endParaRPr lang="en-GB" sz="2000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2" y="5677908"/>
            <a:ext cx="2667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30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4916584" cy="357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673" y="184482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Female Teachers tend to earn a similar amount to the average graduate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Accounting for non-random selection they earn ~3% more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This might explain why men are far less likely to enter the and more likely to leave the profession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4916584" cy="357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673" y="1844824"/>
            <a:ext cx="3168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Teachers initial wages are highly competitive 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But grow at a slower rate over the age distribution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If young teachers quit due to pecuniary factors it’s the growth of earnings, not current earnings, that drive this decision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56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62976"/>
            <a:ext cx="4916584" cy="357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7673" y="1844824"/>
            <a:ext cx="3168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Teachers initial wages are highly competitive 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But grow at a slower rate over the age distribution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If young teachers quit due to pecuniary factors it’s the growth of earnings, not current earnings, that drive this decision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98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matching strategy matches on observable characteristics</a:t>
            </a:r>
          </a:p>
          <a:p>
            <a:pPr lvl="1"/>
            <a:r>
              <a:rPr lang="en-GB" dirty="0"/>
              <a:t>But graduates who sort into teaching clearly differ on unobservable characteristics to non-teaching graduates</a:t>
            </a:r>
          </a:p>
          <a:p>
            <a:pPr lvl="1"/>
            <a:r>
              <a:rPr lang="en-GB" dirty="0"/>
              <a:t>Matching current teachers to former teachers reduces the bias driven by unobservable differences</a:t>
            </a:r>
          </a:p>
        </p:txBody>
      </p:sp>
    </p:spTree>
    <p:extLst>
      <p:ext uri="{BB962C8B-B14F-4D97-AF65-F5344CB8AC3E}">
        <p14:creationId xmlns:p14="http://schemas.microsoft.com/office/powerpoint/2010/main" val="404544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62976"/>
            <a:ext cx="4931239" cy="358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Teachers who quit sort into higher paying occupations?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7673" y="1844824"/>
            <a:ext cx="31683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Teachers who quit tend to sort into similarly paying occupations (~2.5% less)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Using former teachers to estimate current teachers outside option suggests that current teachers earn ~10% more than they would in their outside option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87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Are Teacher Underpaid?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Teachers earn less than the average graduate </a:t>
            </a:r>
          </a:p>
          <a:p>
            <a:pPr lvl="1"/>
            <a:r>
              <a:rPr lang="en-GB" sz="2400" dirty="0"/>
              <a:t>When you account for non-random selection no strong evidence teachers could earn more in their outside option</a:t>
            </a:r>
          </a:p>
          <a:p>
            <a:r>
              <a:rPr lang="en-GB" sz="2400" dirty="0"/>
              <a:t>Teachers initial wages are highly competitive</a:t>
            </a:r>
          </a:p>
          <a:p>
            <a:pPr lvl="1"/>
            <a:r>
              <a:rPr lang="en-GB" sz="2400" dirty="0"/>
              <a:t>But grow at a slower rate than the average graduate</a:t>
            </a:r>
          </a:p>
          <a:p>
            <a:r>
              <a:rPr lang="en-GB" sz="2400" dirty="0"/>
              <a:t>Male teachers face a significant wage penalty teaching. Female teachers do not.</a:t>
            </a:r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14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Wages and Teacher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Teacher Supply:</a:t>
            </a:r>
          </a:p>
          <a:p>
            <a:pPr lvl="1"/>
            <a:r>
              <a:rPr lang="en-GB" dirty="0"/>
              <a:t>Retention of current teachers</a:t>
            </a:r>
          </a:p>
          <a:p>
            <a:pPr lvl="1"/>
            <a:r>
              <a:rPr lang="en-GB" dirty="0"/>
              <a:t>Return of qualified teachers who are no longer teaching</a:t>
            </a:r>
          </a:p>
          <a:p>
            <a:pPr lvl="1"/>
            <a:r>
              <a:rPr lang="en-GB" dirty="0"/>
              <a:t>Recruitment of graduates into Initial Teacher Training Programmes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766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Wages and Teacher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Using the LFS and the Destination of Leavers from Higher Education (2003-2012) we exploit the regional variation in teachers relative wages to estimate the effect of wages on the supply of graduates into teacher training programs.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11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jjfull\Desktop\Chapter 3\Relative Wages and Pr Enrolment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24" y="1841981"/>
            <a:ext cx="4918933" cy="35806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Wages and Teacher Supply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7673" y="1844824"/>
            <a:ext cx="316835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A1sd increase in relative wages increases graduate  enrolment onto Teacher Training Programmes by 0.05sd  </a:t>
            </a:r>
          </a:p>
          <a:p>
            <a:pPr>
              <a:buClr>
                <a:srgbClr val="C00000"/>
              </a:buClr>
            </a:pPr>
            <a:endParaRPr lang="en-GB" sz="1600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This is stronger than the effect of teacher training bursaries (0.007sd)</a:t>
            </a:r>
          </a:p>
          <a:p>
            <a:pPr>
              <a:buClr>
                <a:srgbClr val="C00000"/>
              </a:buClr>
            </a:pPr>
            <a:endParaRPr lang="en-GB" sz="1600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But significantly smaller than the effect of job security (0.12sd)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64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Wages and Teacher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higher wages attract better teachers?</a:t>
            </a:r>
          </a:p>
          <a:p>
            <a:pPr lvl="1"/>
            <a:r>
              <a:rPr lang="en-GB" sz="2000" dirty="0"/>
              <a:t>No direct measure of teacher quality</a:t>
            </a:r>
          </a:p>
          <a:p>
            <a:r>
              <a:rPr lang="en-GB" sz="2000" dirty="0"/>
              <a:t>Effect is driven by non-Russell group graduates</a:t>
            </a:r>
          </a:p>
          <a:p>
            <a:pPr lvl="1"/>
            <a:r>
              <a:rPr lang="en-GB" sz="2000" dirty="0"/>
              <a:t>Relationship between teachers cognitive skills and pupil performance </a:t>
            </a:r>
            <a:r>
              <a:rPr lang="en-GB" sz="2000" dirty="0" err="1"/>
              <a:t>Hanushek</a:t>
            </a:r>
            <a:r>
              <a:rPr lang="en-GB" sz="2000" dirty="0"/>
              <a:t> et. al (2019)</a:t>
            </a:r>
          </a:p>
          <a:p>
            <a:pPr lvl="1"/>
            <a:r>
              <a:rPr lang="en-GB" sz="2000" dirty="0"/>
              <a:t>Class sizes don’t have a statistically and/or economically significant effect on pupil performance </a:t>
            </a:r>
            <a:r>
              <a:rPr lang="en-GB" sz="2000" dirty="0" err="1"/>
              <a:t>Woessmann</a:t>
            </a:r>
            <a:r>
              <a:rPr lang="en-GB" sz="2000" dirty="0"/>
              <a:t> and West (2002)</a:t>
            </a:r>
          </a:p>
          <a:p>
            <a:pPr lvl="1"/>
            <a:r>
              <a:rPr lang="en-GB" sz="2000" dirty="0"/>
              <a:t>Higher wages are not necessarily welfare improving for pupils</a:t>
            </a:r>
          </a:p>
          <a:p>
            <a:r>
              <a:rPr lang="en-GB" sz="2000" dirty="0"/>
              <a:t>Effect is driven by female graduates and white graduates</a:t>
            </a:r>
          </a:p>
          <a:p>
            <a:pPr lvl="1"/>
            <a:r>
              <a:rPr lang="en-GB" sz="2000" dirty="0"/>
              <a:t>Negative effect on teacher diversity</a:t>
            </a:r>
          </a:p>
          <a:p>
            <a:pPr marL="457200" lvl="1" indent="0">
              <a:buNone/>
            </a:pPr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970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Teachers Are Important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Outside of the family unit teachers are the most influential adults in young peoples lives. </a:t>
            </a:r>
          </a:p>
          <a:p>
            <a:r>
              <a:rPr lang="en-GB" dirty="0"/>
              <a:t>There is strong evidence that teachers have a causal effect on:</a:t>
            </a:r>
          </a:p>
          <a:p>
            <a:pPr lvl="1"/>
            <a:r>
              <a:rPr lang="en-GB" dirty="0"/>
              <a:t>Educational attainment</a:t>
            </a:r>
          </a:p>
          <a:p>
            <a:pPr lvl="1"/>
            <a:r>
              <a:rPr lang="en-GB" dirty="0"/>
              <a:t>Labour market outcomes</a:t>
            </a:r>
          </a:p>
          <a:p>
            <a:pPr lvl="1"/>
            <a:r>
              <a:rPr lang="en-GB" dirty="0"/>
              <a:t>Non-cognitive skills (i.e. effort, self-control, confidence, emotional stability)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16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Wages and pupil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Estimate the effect of teachers relative wages on pupil performance on grade 4 math and science tests though an efficiency wage model </a:t>
            </a:r>
          </a:p>
          <a:p>
            <a:endParaRPr lang="en-GB" sz="2400" dirty="0"/>
          </a:p>
          <a:p>
            <a:r>
              <a:rPr lang="en-GB" sz="2400" dirty="0"/>
              <a:t>Use 5 waves of the Trends in International Mathematics and Science Study (1995,2003, 2007, 2011 and 2015) and the LFS to estimate each TIMSS teachers relative wage</a:t>
            </a:r>
          </a:p>
        </p:txBody>
      </p:sp>
    </p:spTree>
    <p:extLst>
      <p:ext uri="{BB962C8B-B14F-4D97-AF65-F5344CB8AC3E}">
        <p14:creationId xmlns:p14="http://schemas.microsoft.com/office/powerpoint/2010/main" val="1180559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Wages and pupil performance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387232"/>
              </p:ext>
            </p:extLst>
          </p:nvPr>
        </p:nvGraphicFramePr>
        <p:xfrm>
          <a:off x="4716016" y="1988840"/>
          <a:ext cx="3890393" cy="3226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7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Data: TIMSS waves 1995,2003, 2007,</a:t>
                      </a:r>
                      <a:r>
                        <a:rPr lang="en-GB" sz="1200" baseline="0" dirty="0">
                          <a:latin typeface="+mj-lt"/>
                        </a:rPr>
                        <a:t> 2011 and 2015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Grade 4 Science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Grade 4 Math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Wage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0.392**</a:t>
                      </a:r>
                      <a:endParaRPr lang="en-GB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0.325+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(0.199)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(0.205)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Constant</a:t>
                      </a:r>
                      <a:r>
                        <a:rPr lang="en-GB" sz="1200" baseline="0" dirty="0">
                          <a:latin typeface="+mj-lt"/>
                        </a:rPr>
                        <a:t> 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-0.554***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-0.880***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endParaRPr lang="en-GB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(0.0669)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(0.0611)</a:t>
                      </a:r>
                      <a:endParaRPr lang="en-GB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48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j-lt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24120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24120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5" y="5229199"/>
            <a:ext cx="4536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/>
              <a:t>+</a:t>
            </a:r>
            <a:r>
              <a:rPr lang="en-US" sz="1100" i="1" dirty="0"/>
              <a:t> p</a:t>
            </a:r>
            <a:r>
              <a:rPr lang="en-US" sz="1100" dirty="0"/>
              <a:t> &lt; 0.15, </a:t>
            </a:r>
            <a:r>
              <a:rPr lang="en-US" sz="1100" baseline="30000" dirty="0"/>
              <a:t>*</a:t>
            </a:r>
            <a:r>
              <a:rPr lang="en-US" sz="1100" dirty="0"/>
              <a:t> </a:t>
            </a:r>
            <a:r>
              <a:rPr lang="en-US" sz="1100" i="1" dirty="0"/>
              <a:t>p</a:t>
            </a:r>
            <a:r>
              <a:rPr lang="en-US" sz="1100" dirty="0"/>
              <a:t> &lt; 0.10, </a:t>
            </a:r>
            <a:r>
              <a:rPr lang="en-US" sz="1100" baseline="30000" dirty="0"/>
              <a:t>**</a:t>
            </a:r>
            <a:r>
              <a:rPr lang="en-US" sz="1100" dirty="0"/>
              <a:t> </a:t>
            </a:r>
            <a:r>
              <a:rPr lang="en-US" sz="1100" i="1" dirty="0"/>
              <a:t>p</a:t>
            </a:r>
            <a:r>
              <a:rPr lang="en-US" sz="1100" dirty="0"/>
              <a:t> &lt; 0.05, </a:t>
            </a:r>
            <a:r>
              <a:rPr lang="en-US" sz="1100" baseline="30000" dirty="0"/>
              <a:t>***</a:t>
            </a:r>
            <a:r>
              <a:rPr lang="en-US" sz="1100" dirty="0"/>
              <a:t> </a:t>
            </a:r>
            <a:r>
              <a:rPr lang="en-US" sz="1100" i="1" dirty="0"/>
              <a:t>p</a:t>
            </a:r>
            <a:r>
              <a:rPr lang="en-US" sz="1100" dirty="0"/>
              <a:t> &lt; 0.01</a:t>
            </a:r>
          </a:p>
          <a:p>
            <a:r>
              <a:rPr lang="en-US" sz="1100" dirty="0"/>
              <a:t>Controls include Teacher, School, Student characteristics and year fixed effects. Standard errors are clustered at the class level.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97672" y="1844824"/>
            <a:ext cx="42183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Consistent with our efficiency wage model we find that teachers relative wages are positively associated with Grade 4 pupil performance in England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86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Are teachers underpaid? </a:t>
            </a:r>
          </a:p>
          <a:p>
            <a:pPr lvl="1"/>
            <a:r>
              <a:rPr lang="en-GB" sz="2400" dirty="0"/>
              <a:t>No</a:t>
            </a:r>
          </a:p>
          <a:p>
            <a:r>
              <a:rPr lang="en-GB" sz="2400" dirty="0"/>
              <a:t>Do teachers who quit sort into higher paying occupations?</a:t>
            </a:r>
          </a:p>
          <a:p>
            <a:pPr lvl="1"/>
            <a:r>
              <a:rPr lang="en-GB" sz="2400" dirty="0"/>
              <a:t>No</a:t>
            </a:r>
          </a:p>
          <a:p>
            <a:r>
              <a:rPr lang="en-GB" sz="2400" dirty="0"/>
              <a:t>Do wages affect Teacher Supply?</a:t>
            </a:r>
          </a:p>
          <a:p>
            <a:pPr lvl="1"/>
            <a:r>
              <a:rPr lang="en-GB" sz="2400" dirty="0"/>
              <a:t>Yes. But the effect size is modest</a:t>
            </a:r>
          </a:p>
          <a:p>
            <a:r>
              <a:rPr lang="en-GB" sz="2400" dirty="0"/>
              <a:t>Do wages affect pupil performance?</a:t>
            </a:r>
          </a:p>
          <a:p>
            <a:pPr lvl="1"/>
            <a:r>
              <a:rPr lang="en-GB" sz="24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464573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15210"/>
            <a:ext cx="2667000" cy="90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350" y="5575610"/>
            <a:ext cx="1163782" cy="9809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18041"/>
            <a:ext cx="2736304" cy="69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0" y="190500"/>
            <a:ext cx="7010400" cy="15271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dirty="0"/>
              <a:t>Thank You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1905000"/>
            <a:ext cx="7010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GB" sz="2400" kern="0" dirty="0"/>
              <a:t>Any Questions?</a:t>
            </a:r>
          </a:p>
          <a:p>
            <a:pPr lvl="1"/>
            <a:r>
              <a:rPr lang="en-GB" sz="2200" kern="0" dirty="0"/>
              <a:t>Email: </a:t>
            </a:r>
            <a:r>
              <a:rPr lang="en-GB" sz="2200" kern="0" dirty="0">
                <a:hlinkClick r:id="rId5"/>
              </a:rPr>
              <a:t>jjfull@essex.ac.uk</a:t>
            </a:r>
            <a:endParaRPr lang="en-GB" sz="2200" kern="0" dirty="0"/>
          </a:p>
          <a:p>
            <a:pPr lvl="1"/>
            <a:r>
              <a:rPr lang="en-GB" sz="2200" kern="0" dirty="0"/>
              <a:t>Website: https://sites.google.com/view/joshuafullard</a:t>
            </a:r>
          </a:p>
        </p:txBody>
      </p:sp>
    </p:spTree>
    <p:extLst>
      <p:ext uri="{BB962C8B-B14F-4D97-AF65-F5344CB8AC3E}">
        <p14:creationId xmlns:p14="http://schemas.microsoft.com/office/powerpoint/2010/main" val="41531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teachers underpaid?</a:t>
            </a:r>
          </a:p>
          <a:p>
            <a:r>
              <a:rPr lang="en-GB" dirty="0"/>
              <a:t>Do teachers who quit sort into higher paying occupations?</a:t>
            </a:r>
          </a:p>
          <a:p>
            <a:r>
              <a:rPr lang="en-GB" dirty="0"/>
              <a:t>Do wages affect Teacher Supply?</a:t>
            </a:r>
          </a:p>
          <a:p>
            <a:r>
              <a:rPr lang="en-GB" dirty="0"/>
              <a:t>Do wages affect pupil performance?</a:t>
            </a:r>
          </a:p>
        </p:txBody>
      </p:sp>
    </p:spTree>
    <p:extLst>
      <p:ext uri="{BB962C8B-B14F-4D97-AF65-F5344CB8AC3E}">
        <p14:creationId xmlns:p14="http://schemas.microsoft.com/office/powerpoint/2010/main" val="235637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Relative to their social/economic contribution</a:t>
            </a:r>
          </a:p>
          <a:p>
            <a:pPr lvl="1"/>
            <a:r>
              <a:rPr lang="en-GB" sz="2600" dirty="0"/>
              <a:t>Teacher pay is typically linked with experience not ability</a:t>
            </a:r>
          </a:p>
          <a:p>
            <a:pPr lvl="1"/>
            <a:r>
              <a:rPr lang="en-GB" sz="2600" dirty="0"/>
              <a:t>For a given level of experience bad teachers tend to be paid too much and good teachers tend to be paid too little.</a:t>
            </a:r>
          </a:p>
          <a:p>
            <a:pPr lvl="1"/>
            <a:r>
              <a:rPr lang="en-GB" sz="2600" dirty="0" err="1"/>
              <a:t>Chetty</a:t>
            </a:r>
            <a:r>
              <a:rPr lang="en-GB" sz="2600" dirty="0"/>
              <a:t> et al. (2011), </a:t>
            </a:r>
            <a:r>
              <a:rPr lang="en-GB" sz="2600" dirty="0" err="1"/>
              <a:t>Hanushek</a:t>
            </a:r>
            <a:r>
              <a:rPr lang="en-GB" sz="2600" dirty="0"/>
              <a:t> et. al.(2015)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Compared to what they would have earnt had they not gone into teaching?</a:t>
            </a:r>
          </a:p>
          <a:p>
            <a:r>
              <a:rPr lang="en-GB" dirty="0"/>
              <a:t>Do this by comparing current teachers earnings to the earnings of some non-teacher group such as:</a:t>
            </a:r>
          </a:p>
          <a:p>
            <a:pPr lvl="1"/>
            <a:r>
              <a:rPr lang="en-GB" dirty="0"/>
              <a:t>Non-manual occupations</a:t>
            </a:r>
          </a:p>
          <a:p>
            <a:pPr lvl="1"/>
            <a:r>
              <a:rPr lang="en-GB" dirty="0"/>
              <a:t>Graduates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97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494992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7673" y="1844824"/>
            <a:ext cx="3168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Teachers tend to earn less than the average graduate (~13% less)</a:t>
            </a:r>
          </a:p>
          <a:p>
            <a:pPr>
              <a:buClr>
                <a:srgbClr val="C00000"/>
              </a:buClr>
            </a:pPr>
            <a:endParaRPr lang="en-GB" sz="1600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Might explain why policy makers struggle to recruit graduates from the top end of the ability distribution </a:t>
            </a:r>
          </a:p>
          <a:p>
            <a:pPr>
              <a:buClr>
                <a:srgbClr val="C00000"/>
              </a:buClr>
            </a:pPr>
            <a:endParaRPr lang="en-GB" sz="1600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1600" dirty="0"/>
              <a:t>Does not mean current teachers could earn more in a different occupation as teachers differ from graduates on observable and unobservable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89471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get around non-random selection into teaching we use propensity score matching. </a:t>
            </a:r>
          </a:p>
          <a:p>
            <a:pPr lvl="1"/>
            <a:r>
              <a:rPr lang="en-GB" dirty="0"/>
              <a:t>Compare teachers to non-teaching graduates who look most like them based on observable characteristics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4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44824"/>
            <a:ext cx="4929930" cy="358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7673" y="184482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Accounting for non-random selection teachers don’t appear to be significantly underpaid (~3% less)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Relative Wages were lowest in the 90’s and since the public sector pay freeze (2010).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Data from 2019 suggests that teachers relative wages may have picked up</a:t>
            </a:r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3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1844824"/>
            <a:ext cx="4929931" cy="358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Teacher Underpaid?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673" y="1844824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Male Teachers tend to be paid ~15% less than the average male graduate</a:t>
            </a:r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dirty="0"/>
              <a:t>Accounting for non-random selection they still tend to earn ~10% less</a:t>
            </a:r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285750" indent="-28575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GB" dirty="0"/>
          </a:p>
          <a:p>
            <a:pPr>
              <a:buClr>
                <a:srgbClr val="C00000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433178"/>
      </p:ext>
    </p:extLst>
  </p:cSld>
  <p:clrMapOvr>
    <a:masterClrMapping/>
  </p:clrMapOvr>
</p:sld>
</file>

<file path=ppt/theme/theme1.xml><?xml version="1.0" encoding="utf-8"?>
<a:theme xmlns:a="http://schemas.openxmlformats.org/drawingml/2006/main" name="new MiSoC 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0000"/>
      </a:lt2>
      <a:accent1>
        <a:srgbClr val="C00000"/>
      </a:accent1>
      <a:accent2>
        <a:srgbClr val="CCCCCC"/>
      </a:accent2>
      <a:accent3>
        <a:srgbClr val="FFFFFF"/>
      </a:accent3>
      <a:accent4>
        <a:srgbClr val="333333"/>
      </a:accent4>
      <a:accent5>
        <a:srgbClr val="3F3F3F"/>
      </a:accent5>
      <a:accent6>
        <a:srgbClr val="B9B9B9"/>
      </a:accent6>
      <a:hlink>
        <a:srgbClr val="5C5C5C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MiSoC template</Template>
  <TotalTime>3466</TotalTime>
  <Words>1065</Words>
  <Application>Microsoft Office PowerPoint</Application>
  <PresentationFormat>On-screen Show (4:3)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new MiSoC template</vt:lpstr>
      <vt:lpstr>Is it all about the dollar?  Teacher Supply in England, evidence from the LFS, SWC and the DLHE</vt:lpstr>
      <vt:lpstr>Teachers Are Important </vt:lpstr>
      <vt:lpstr>Four Questions:</vt:lpstr>
      <vt:lpstr>Are Teacher Underpaid?</vt:lpstr>
      <vt:lpstr>Are Teacher Underpaid?</vt:lpstr>
      <vt:lpstr>Are Teacher Underpaid?</vt:lpstr>
      <vt:lpstr>Are Teacher Underpaid?</vt:lpstr>
      <vt:lpstr>Are Teacher Underpaid?</vt:lpstr>
      <vt:lpstr>Are Teacher Underpaid?</vt:lpstr>
      <vt:lpstr>Are Teacher Underpaid?</vt:lpstr>
      <vt:lpstr>Are Teacher Underpaid?</vt:lpstr>
      <vt:lpstr>Are Teacher Underpaid?</vt:lpstr>
      <vt:lpstr>Are Teacher Underpaid?</vt:lpstr>
      <vt:lpstr>Teachers who quit sort into higher paying occupations? </vt:lpstr>
      <vt:lpstr>Are Teacher Underpaid?</vt:lpstr>
      <vt:lpstr>Wages and Teacher Supply</vt:lpstr>
      <vt:lpstr>Wages and Teacher Supply</vt:lpstr>
      <vt:lpstr>Wages and Teacher Supply</vt:lpstr>
      <vt:lpstr>Wages and Teacher Supply</vt:lpstr>
      <vt:lpstr>Wages and pupil performance</vt:lpstr>
      <vt:lpstr>Wages and pupil performance</vt:lpstr>
      <vt:lpstr>Four Questions:</vt:lpstr>
      <vt:lpstr>PowerPoint Presentation</vt:lpstr>
    </vt:vector>
  </TitlesOfParts>
  <Company>ISER, Essex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lcullen</dc:creator>
  <cp:lastModifiedBy>Fullard, Joshua J</cp:lastModifiedBy>
  <cp:revision>45</cp:revision>
  <cp:lastPrinted>2015-09-09T10:27:23Z</cp:lastPrinted>
  <dcterms:created xsi:type="dcterms:W3CDTF">2016-09-12T10:35:39Z</dcterms:created>
  <dcterms:modified xsi:type="dcterms:W3CDTF">2021-09-01T12:13:02Z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TC102037691033</vt:lpwstr>
  </property>
</Properties>
</file>